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3" r:id="rId13"/>
    <p:sldId id="271" r:id="rId14"/>
    <p:sldId id="275" r:id="rId15"/>
    <p:sldId id="276" r:id="rId16"/>
    <p:sldId id="277" r:id="rId17"/>
    <p:sldId id="274" r:id="rId18"/>
    <p:sldId id="272" r:id="rId19"/>
    <p:sldId id="279" r:id="rId20"/>
    <p:sldId id="278" r:id="rId21"/>
    <p:sldId id="281" r:id="rId22"/>
    <p:sldId id="282" r:id="rId23"/>
    <p:sldId id="286" r:id="rId24"/>
    <p:sldId id="287" r:id="rId25"/>
    <p:sldId id="288" r:id="rId26"/>
    <p:sldId id="289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91;&#1095;&#1077;&#1073;&#1085;&#1072;&#1103;%20&#1095;&#1072;&#1089;&#1090;&#1100;\&#1043;&#1088;&#1072;&#1092;&#1080;&#1082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91;&#1095;&#1077;&#1073;&#1085;&#1072;&#1103;%20&#1095;&#1072;&#1089;&#1090;&#1100;\&#1043;&#1088;&#1072;&#1092;&#1080;&#1082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91;&#1095;&#1077;&#1073;&#1085;&#1072;&#1103;%20&#1095;&#1072;&#1089;&#1090;&#1100;\&#1043;&#1088;&#1072;&#1092;&#1080;&#108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6"/>
  <c:chart>
    <c:autoTitleDeleted val="1"/>
    <c:plotArea>
      <c:layout>
        <c:manualLayout>
          <c:layoutTarget val="inner"/>
          <c:xMode val="edge"/>
          <c:yMode val="edge"/>
          <c:x val="0.1540045202682998"/>
          <c:y val="0.11149678208032228"/>
          <c:w val="0.65661290094172631"/>
          <c:h val="0.749522688294216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Лист1!$A$3</c:f>
              <c:strCache>
                <c:ptCount val="1"/>
                <c:pt idx="0">
                  <c:v>нулевой уровень</c:v>
                </c:pt>
              </c:strCache>
            </c:strRef>
          </c:tx>
          <c:invertIfNegative val="1"/>
          <c:cat>
            <c:strRef>
              <c:f>Лист1!$B$2</c:f>
              <c:strCache>
                <c:ptCount val="1"/>
                <c:pt idx="0">
                  <c:v>уровни развития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первый уровень</c:v>
                </c:pt>
              </c:strCache>
            </c:strRef>
          </c:tx>
          <c:invertIfNegative val="1"/>
          <c:cat>
            <c:strRef>
              <c:f>Лист1!$B$2</c:f>
              <c:strCache>
                <c:ptCount val="1"/>
                <c:pt idx="0">
                  <c:v>уровни развития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второй уровень</c:v>
                </c:pt>
              </c:strCache>
            </c:strRef>
          </c:tx>
          <c:invertIfNegative val="1"/>
          <c:cat>
            <c:strRef>
              <c:f>Лист1!$B$2</c:f>
              <c:strCache>
                <c:ptCount val="1"/>
                <c:pt idx="0">
                  <c:v>уровни развития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третий уровень</c:v>
                </c:pt>
              </c:strCache>
            </c:strRef>
          </c:tx>
          <c:invertIfNegative val="1"/>
          <c:cat>
            <c:strRef>
              <c:f>Лист1!$B$2</c:f>
              <c:strCache>
                <c:ptCount val="1"/>
                <c:pt idx="0">
                  <c:v>уровни развития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32160"/>
        <c:axId val="35550336"/>
      </c:barChart>
      <c:catAx>
        <c:axId val="3553216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3555033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35550336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3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1.8561495432981696E-2"/>
              <c:y val="0.49522034762296502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35532160"/>
        <c:crosses val="autoZero"/>
        <c:crossBetween val="between"/>
      </c:valAx>
    </c:plotArea>
    <c:legend>
      <c:legendPos val="r"/>
      <c:layout/>
      <c:overlay val="1"/>
    </c:legend>
    <c:plotVisOnly val="1"/>
    <c:dispBlanksAs val="gap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6"/>
  <c:chart>
    <c:autoTitleDeleted val="1"/>
    <c:plotArea>
      <c:layout>
        <c:manualLayout>
          <c:layoutTarget val="inner"/>
          <c:xMode val="edge"/>
          <c:yMode val="edge"/>
          <c:x val="0.12993046803087174"/>
          <c:y val="0.1548758616118151"/>
          <c:w val="0.65661290094172631"/>
          <c:h val="0.749522688294216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Лист1!$A$3</c:f>
              <c:strCache>
                <c:ptCount val="1"/>
                <c:pt idx="0">
                  <c:v>нулевой уровень</c:v>
                </c:pt>
              </c:strCache>
            </c:strRef>
          </c:tx>
          <c:invertIfNegative val="1"/>
          <c:cat>
            <c:strRef>
              <c:f>Лист1!$B$2:$E$2</c:f>
              <c:strCache>
                <c:ptCount val="4"/>
                <c:pt idx="0">
                  <c:v>уровни развития</c:v>
                </c:pt>
                <c:pt idx="1">
                  <c:v>Когнитивный</c:v>
                </c:pt>
                <c:pt idx="2">
                  <c:v>Деятельностный</c:v>
                </c:pt>
                <c:pt idx="3">
                  <c:v>Оценочно-рефлексивный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9</c:v>
                </c:pt>
                <c:pt idx="1">
                  <c:v>68</c:v>
                </c:pt>
                <c:pt idx="2">
                  <c:v>72</c:v>
                </c:pt>
                <c:pt idx="3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57056"/>
        <c:axId val="35358592"/>
      </c:barChart>
      <c:catAx>
        <c:axId val="3535705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35358592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35358592"/>
        <c:scaling>
          <c:orientation val="minMax"/>
        </c:scaling>
        <c:delete val="1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3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1.8561495432981696E-2"/>
              <c:y val="0.49522034762296502"/>
            </c:manualLayout>
          </c:layout>
          <c:overlay val="1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cross"/>
        <c:tickLblPos val="nextTo"/>
        <c:crossAx val="35357056"/>
        <c:crosses val="autoZero"/>
        <c:crossBetween val="between"/>
      </c:valAx>
    </c:plotArea>
    <c:plotVisOnly val="1"/>
    <c:dispBlanksAs val="gap"/>
    <c:showDLblsOverMax val="1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6"/>
  <c:chart>
    <c:autoTitleDeleted val="1"/>
    <c:plotArea>
      <c:layout>
        <c:manualLayout>
          <c:layoutTarget val="inner"/>
          <c:xMode val="edge"/>
          <c:yMode val="edge"/>
          <c:x val="0.12993046803087174"/>
          <c:y val="0.1548758616118151"/>
          <c:w val="0.65661290094172631"/>
          <c:h val="0.74952268829421631"/>
        </c:manualLayout>
      </c:layout>
      <c:pieChart>
        <c:varyColors val="1"/>
        <c:ser>
          <c:idx val="0"/>
          <c:order val="0"/>
          <c:tx>
            <c:strRef>
              <c:f>Лист1!$A$3</c:f>
              <c:strCache>
                <c:ptCount val="1"/>
                <c:pt idx="0">
                  <c:v>нулевой уровень</c:v>
                </c:pt>
              </c:strCache>
            </c:strRef>
          </c:tx>
          <c:explosion val="25"/>
          <c:cat>
            <c:strRef>
              <c:f>Лист1!$B$2:$D$2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7</c:v>
                </c:pt>
                <c:pt idx="1">
                  <c:v>50</c:v>
                </c:pt>
                <c:pt idx="2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первый уровень</c:v>
                </c:pt>
              </c:strCache>
            </c:strRef>
          </c:tx>
          <c:explosion val="25"/>
          <c:cat>
            <c:strRef>
              <c:f>Лист1!$B$2:$D$2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33</c:v>
                </c:pt>
                <c:pt idx="1">
                  <c:v>51</c:v>
                </c:pt>
                <c:pt idx="2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второй уровень</c:v>
                </c:pt>
              </c:strCache>
            </c:strRef>
          </c:tx>
          <c:explosion val="25"/>
          <c:cat>
            <c:strRef>
              <c:f>Лист1!$B$2:$D$2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третий уровень</c:v>
                </c:pt>
              </c:strCache>
            </c:strRef>
          </c:tx>
          <c:explosion val="25"/>
          <c:cat>
            <c:strRef>
              <c:f>Лист1!$B$2:$D$2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1"/>
  </c:chart>
  <c:externalData r:id="rId1">
    <c:autoUpdate val="1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78D6DE8-4864-4B19-A17C-7BD318932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4597-C700-4BF4-BACF-43575C4F1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F596ACC-8188-4990-9917-30B45C737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2BC0-7DAD-4E31-88B4-9C9768ABE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090156-9B3C-43CE-979C-F2464E33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A5B0-2478-4255-8638-6FE2D5FDB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085F-61DC-4C65-B71E-210D6BDF5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5825-2115-4B7E-B618-BF9075294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FBD78-38C4-4035-AFB4-AD81A67FC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330F8-03B6-4702-95C3-D691C6AF9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44E347-0D9E-4C9F-8A7F-7C645EA32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56FF9A17-691D-443E-8DDE-850C1BAE3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5" r:id="rId2"/>
    <p:sldLayoutId id="2147483843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4" r:id="rId9"/>
    <p:sldLayoutId id="2147483841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381000"/>
            <a:ext cx="6477000" cy="6324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i="1" dirty="0" smtClean="0"/>
              <a:t>Моделирование формирования </a:t>
            </a:r>
            <a:r>
              <a:rPr lang="ru-RU" sz="4800" b="1" i="1" dirty="0" err="1" smtClean="0"/>
              <a:t>культуроведческих</a:t>
            </a:r>
            <a:r>
              <a:rPr lang="ru-RU" sz="4800" b="1" i="1" dirty="0" smtClean="0"/>
              <a:t> компетентностей </a:t>
            </a:r>
            <a:r>
              <a:rPr lang="ru-RU" sz="4800" b="1" i="1" dirty="0" smtClean="0"/>
              <a:t>учителя </a:t>
            </a:r>
          </a:p>
          <a:p>
            <a:pPr algn="ctr" eaLnBrk="1" hangingPunct="1">
              <a:defRPr/>
            </a:pPr>
            <a:r>
              <a:rPr lang="ru-RU" sz="4800" b="1" i="1" dirty="0" smtClean="0"/>
              <a:t>в условиях гуманитарного образования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4191000"/>
            <a:ext cx="19812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Щипелева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Т.М., заместитель директора </a:t>
            </a:r>
          </a:p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учебной работе гимназии №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1\Desktop\учителя\101NIKON\DSCN0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057400"/>
            <a:ext cx="3149600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05800" cy="14319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развития коммуникативного компонента </a:t>
            </a:r>
            <a:r>
              <a:rPr lang="ru-RU" i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профкомпетентности</a:t>
            </a: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учителя:</a:t>
            </a:r>
            <a:endParaRPr lang="ru-RU" i="1" spc="-15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7924800" cy="48561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мотивационный аспект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к проявлению компетентности;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когнитивный аспект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 ее содержания;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поведенческий аспект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ее проявления в различных ситуациях;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ценностно-смысловой аспект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к содержанию компетентности и объекту ее приложения;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эмоционально-волевая регуляция процесса и результата проявления компетентности.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13557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формирования </a:t>
            </a:r>
            <a:r>
              <a:rPr lang="ru-RU" i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культуроведческой</a:t>
            </a: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компетенции у обучающихся:</a:t>
            </a:r>
            <a:endParaRPr lang="ru-RU" i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8382000" cy="4703763"/>
          </a:xfrm>
        </p:spPr>
        <p:txBody>
          <a:bodyPr/>
          <a:lstStyle/>
          <a:p>
            <a:pPr eaLnBrk="1" hangingPunct="1"/>
            <a:r>
              <a:rPr lang="ru-RU" sz="2400" b="1" smtClean="0"/>
              <a:t>расширение содержания урока высказываниями ученых, писателей о русской культуре и культуре других народов, сведениями о быте, традициях, ритуалах, обрядах;</a:t>
            </a:r>
          </a:p>
          <a:p>
            <a:pPr eaLnBrk="1" hangingPunct="1"/>
            <a:r>
              <a:rPr lang="ru-RU" sz="2400" b="1" smtClean="0"/>
              <a:t>использование текстов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с национально-культурным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компонентом;</a:t>
            </a:r>
          </a:p>
          <a:p>
            <a:pPr eaLnBrk="1" hangingPunct="1"/>
            <a:r>
              <a:rPr lang="ru-RU" sz="2400" b="1" smtClean="0"/>
              <a:t>формирование стереотипов речевого поведения,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включая речевой этикет;</a:t>
            </a:r>
          </a:p>
          <a:p>
            <a:pPr eaLnBrk="1" hangingPunct="1"/>
            <a:r>
              <a:rPr lang="ru-RU" sz="2400" b="1" smtClean="0"/>
              <a:t>использование технологий, формирующих речевую культуру, нравственное поведение, мировоззрение обучающихся.</a:t>
            </a:r>
          </a:p>
          <a:p>
            <a:pPr eaLnBrk="1" hangingPunct="1"/>
            <a:endParaRPr lang="ru-RU" smtClean="0"/>
          </a:p>
        </p:txBody>
      </p:sp>
      <p:pic>
        <p:nvPicPr>
          <p:cNvPr id="16388" name="Picture 4" descr="C:\Users\1\Desktop\учителя\101NIKON\DSCN0984.JPG"/>
          <p:cNvPicPr>
            <a:picLocks noChangeAspect="1" noChangeArrowheads="1"/>
          </p:cNvPicPr>
          <p:nvPr/>
        </p:nvPicPr>
        <p:blipFill>
          <a:blip r:embed="rId2"/>
          <a:srcRect t="25555" b="3333"/>
          <a:stretch>
            <a:fillRect/>
          </a:stretch>
        </p:blipFill>
        <p:spPr bwMode="auto">
          <a:xfrm>
            <a:off x="5715000" y="2971800"/>
            <a:ext cx="2971800" cy="15859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762000"/>
            <a:ext cx="6629400" cy="5029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  <a:r>
              <a:rPr lang="ru-RU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</a:t>
            </a: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внедрения программы духовного развития личности ребенка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191000"/>
            <a:ext cx="26670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группа учителей 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20674"/>
            <a:ext cx="8001000" cy="1279526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 формирования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знаний: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057400"/>
            <a:ext cx="7924800" cy="4398963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использование на уроках русского языка в качестве дидактического материала разных групп слов с национально-культурным компонентом значения; </a:t>
            </a:r>
          </a:p>
          <a:p>
            <a:pPr>
              <a:buFont typeface="Wingdings 2" pitchFamily="18" charset="2"/>
              <a:buNone/>
              <a:defRPr/>
            </a:pPr>
            <a:endParaRPr lang="ru-RU" sz="800" b="1" dirty="0" smtClean="0"/>
          </a:p>
          <a:p>
            <a:pPr>
              <a:defRPr/>
            </a:pPr>
            <a:r>
              <a:rPr lang="ru-RU" b="1" dirty="0" smtClean="0"/>
              <a:t>изучение малых форм фольклора - загадок, пословиц и поговорок; </a:t>
            </a:r>
          </a:p>
          <a:p>
            <a:pPr>
              <a:buFont typeface="Wingdings 2" pitchFamily="18" charset="2"/>
              <a:buNone/>
              <a:defRPr/>
            </a:pPr>
            <a:endParaRPr lang="ru-RU" sz="800" b="1" dirty="0" smtClean="0"/>
          </a:p>
          <a:p>
            <a:pPr>
              <a:defRPr/>
            </a:pPr>
            <a:r>
              <a:rPr lang="ru-RU" b="1" dirty="0" smtClean="0"/>
              <a:t>привлечение текстов, содержащих информацию о культурно-историческом наследии народа.</a:t>
            </a:r>
          </a:p>
          <a:p>
            <a:pPr eaLnBrk="1" hangingPunct="1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05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парного логического определения: 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7924800" cy="50085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1) рассматривание пары объектов, явлений (иллюстраций); </a:t>
            </a:r>
          </a:p>
          <a:p>
            <a:pPr>
              <a:buFont typeface="Wingdings 2" pitchFamily="18" charset="2"/>
              <a:buNone/>
            </a:pPr>
            <a:endParaRPr lang="ru-RU" sz="800" b="1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2) вычленение у них сходных и различных свойств и признаков; </a:t>
            </a:r>
          </a:p>
          <a:p>
            <a:pPr>
              <a:buFont typeface="Wingdings 2" pitchFamily="18" charset="2"/>
              <a:buNone/>
            </a:pPr>
            <a:endParaRPr lang="ru-RU" sz="800" b="1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3) ознакомление с логическим определением одного объекта, явления;</a:t>
            </a:r>
          </a:p>
          <a:p>
            <a:pPr>
              <a:buFont typeface="Wingdings 2" pitchFamily="18" charset="2"/>
              <a:buNone/>
            </a:pPr>
            <a:endParaRPr lang="ru-RU" sz="900" b="1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4) составление детьми определения другого объекта, явления с опорой на первое. </a:t>
            </a:r>
          </a:p>
          <a:p>
            <a:pPr>
              <a:buFont typeface="Wingdings 2" pitchFamily="18" charset="2"/>
              <a:buNone/>
            </a:pPr>
            <a:endParaRPr lang="ru-RU" sz="800" b="1" smtClean="0"/>
          </a:p>
          <a:p>
            <a:r>
              <a:rPr lang="ru-RU" b="1" smtClean="0"/>
              <a:t>Важно: использовать знакомое детям слово в паре с новым.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20674"/>
            <a:ext cx="7848600" cy="15843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слова к тексту, </a:t>
            </a:r>
            <a:b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значения слова к образу (культурный концепт)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4495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smtClean="0"/>
              <a:t>Лексическая группа - «Названия архитектурных сооружений и поселений» </a:t>
            </a:r>
          </a:p>
          <a:p>
            <a:pPr>
              <a:buFont typeface="Wingdings 2" pitchFamily="18" charset="2"/>
              <a:buNone/>
            </a:pPr>
            <a:endParaRPr lang="ru-RU" sz="800" b="1" smtClean="0"/>
          </a:p>
          <a:p>
            <a:pPr>
              <a:buFont typeface="Wingdings 2" pitchFamily="18" charset="2"/>
              <a:buNone/>
            </a:pPr>
            <a:r>
              <a:rPr lang="ru-RU" b="1" smtClean="0"/>
              <a:t>Задание: подобрать определения к понятию «дом», исходя из поговорок, пословиц:</a:t>
            </a:r>
          </a:p>
          <a:p>
            <a:r>
              <a:rPr lang="ru-RU" b="1" smtClean="0"/>
              <a:t>В гостях хорошо, а дома лучше </a:t>
            </a:r>
            <a:r>
              <a:rPr lang="ru-RU" b="1" i="1" smtClean="0"/>
              <a:t>(уютный, комфортный, удобный).</a:t>
            </a:r>
          </a:p>
          <a:p>
            <a:r>
              <a:rPr lang="ru-RU" b="1" smtClean="0"/>
              <a:t>Мой дом – моя крепость </a:t>
            </a:r>
            <a:r>
              <a:rPr lang="ru-RU" b="1" i="1" smtClean="0"/>
              <a:t>(безопасный).</a:t>
            </a:r>
          </a:p>
          <a:p>
            <a:r>
              <a:rPr lang="ru-RU" b="1" smtClean="0"/>
              <a:t>Не красна изба углами, а красна пирогами </a:t>
            </a:r>
            <a:r>
              <a:rPr lang="ru-RU" b="1" i="1" smtClean="0"/>
              <a:t>(хлебосольный, гостеприимный).</a:t>
            </a:r>
          </a:p>
          <a:p>
            <a:endParaRPr lang="ru-RU" b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D:\мир музея\2 класс\Тема IV Знаменитые музеи мира\Урок 02-IV\15-IV-Э П Гау Зал итальянских школ 1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124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981200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Музейно-педагогическая программа </a:t>
            </a:r>
            <a:b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«Здравствуй, музей»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8" descr="D:\мир музея\2 класс\Тема I Что такое музей\Урок 04-I\07-2-I-Кабинет Ф М Достоевского Литературно-мемориальный музей Ф М Достоевск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343400"/>
            <a:ext cx="32766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D:\мир музея\2 класс\Тема V Как живут экспонаты в музее\Урок 01-02-V\02-V-Хранение коллекции парадного костюма Государственный Эрмита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43400"/>
            <a:ext cx="3121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D:\мир музея\2 класс\Тема II Что такое коллекция\Урок 02-II\11-II-Большая коронационная карета 1720-е Париж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286000"/>
            <a:ext cx="34290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4600" y="381000"/>
            <a:ext cx="6629400" cy="6324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800" b="1" i="1" dirty="0" smtClean="0"/>
              <a:t>Применение </a:t>
            </a:r>
            <a:r>
              <a:rPr lang="ru-RU" sz="4800" b="1" i="1" dirty="0" err="1" smtClean="0"/>
              <a:t>культуроведческого</a:t>
            </a:r>
            <a:r>
              <a:rPr lang="ru-RU" sz="4800" b="1" i="1" dirty="0" smtClean="0"/>
              <a:t> подхода </a:t>
            </a:r>
          </a:p>
          <a:p>
            <a:pPr algn="ctr" eaLnBrk="1" hangingPunct="1">
              <a:defRPr/>
            </a:pPr>
            <a:r>
              <a:rPr lang="ru-RU" sz="4800" b="1" i="1" dirty="0" smtClean="0"/>
              <a:t>в аспекте совершенствования процесса социализации личности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91000"/>
            <a:ext cx="26670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ШМО учителей </a:t>
            </a:r>
            <a:r>
              <a:rPr lang="ru-RU" sz="2800" b="1" i="1" dirty="0" err="1">
                <a:solidFill>
                  <a:schemeClr val="tx1"/>
                </a:solidFill>
              </a:rPr>
              <a:t>гумани-тарного</a:t>
            </a:r>
            <a:r>
              <a:rPr lang="ru-RU" sz="2800" b="1" i="1" dirty="0">
                <a:solidFill>
                  <a:schemeClr val="tx1"/>
                </a:solidFill>
              </a:rPr>
              <a:t> цикла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747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должен помнить: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7848600" cy="4779963"/>
          </a:xfrm>
        </p:spPr>
        <p:txBody>
          <a:bodyPr/>
          <a:lstStyle/>
          <a:p>
            <a:r>
              <a:rPr lang="ru-RU" b="1" i="1" smtClean="0"/>
              <a:t>Знаниевый компонент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/>
              <a:t>	в культуроведческом аспекте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/>
              <a:t>	предполагает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не столько увеличение суммы знаний,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сколько углубленное осмысление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заложенной в рассматриваемом материале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культурной информации,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постижение ее глубинных смыслов.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937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должен помнить: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89563"/>
          </a:xfrm>
        </p:spPr>
        <p:txBody>
          <a:bodyPr/>
          <a:lstStyle/>
          <a:p>
            <a:r>
              <a:rPr lang="ru-RU" b="1" i="1" smtClean="0"/>
              <a:t>Деятельностный компонент – это совокупность умений и навыков:</a:t>
            </a:r>
          </a:p>
          <a:p>
            <a:r>
              <a:rPr lang="ru-RU" sz="2200" smtClean="0"/>
              <a:t>способность видеть в явлениях и фактах (в т.ч. языковых) феноменальные историко-культурные особенности,</a:t>
            </a:r>
          </a:p>
          <a:p>
            <a:r>
              <a:rPr lang="ru-RU" sz="2200" smtClean="0"/>
              <a:t>умение извлекать или самостоятельно получать культурную информацию из слов русского языка,</a:t>
            </a:r>
          </a:p>
          <a:p>
            <a:r>
              <a:rPr lang="ru-RU" sz="2200" smtClean="0"/>
              <a:t>умение адекватно понимать и анализировать тексты, связанные с национальной культурой русского народа, с ее отдельными артефактами,</a:t>
            </a:r>
          </a:p>
          <a:p>
            <a:r>
              <a:rPr lang="ru-RU" sz="2200" smtClean="0"/>
              <a:t>умение создавать тексты различных стилей и жанров, содержание которых составляют важнейшие артефакты отечественной культуры,</a:t>
            </a:r>
          </a:p>
          <a:p>
            <a:r>
              <a:rPr lang="ru-RU" sz="2200" smtClean="0"/>
              <a:t>умение разворачивать редуцированные тексты в соответствии с поставленной учебной задачей, способность адекватно оценивать культурную информацию, зашифрованную в них.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исследования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4751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и апробация педагогических условий формирования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в условиях гуманитарной системы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74725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должен помнить: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28600" y="1905000"/>
            <a:ext cx="7848600" cy="4551363"/>
          </a:xfrm>
        </p:spPr>
        <p:txBody>
          <a:bodyPr/>
          <a:lstStyle/>
          <a:p>
            <a:r>
              <a:rPr lang="ru-RU" b="1" i="1" smtClean="0"/>
              <a:t>Мировоззренческий компонент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/>
              <a:t>	представляет собой </a:t>
            </a:r>
            <a:r>
              <a:rPr lang="ru-RU" smtClean="0"/>
              <a:t>те итоговые изменения,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которые прогнозируются в мировосприятии,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миропонимании личности учащихся,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и связан с осознанием, эмоциональным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переживанием и присвоением духовных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	национальных ценностей.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7620000" cy="5770563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</a:rPr>
              <a:t>Лингвокультурологические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 этюды –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/>
              <a:t>это сочинения небольшого объёма, созданные на основе конкретных </a:t>
            </a:r>
            <a:r>
              <a:rPr lang="ru-RU" b="1" dirty="0" err="1" smtClean="0"/>
              <a:t>лингвокультурных</a:t>
            </a:r>
            <a:r>
              <a:rPr lang="ru-RU" b="1" dirty="0" smtClean="0"/>
              <a:t> концептов и предусматривающие тематическую и стилистическую завершённость. </a:t>
            </a:r>
          </a:p>
          <a:p>
            <a:pPr>
              <a:buFont typeface="Wingdings 2" pitchFamily="18" charset="2"/>
              <a:buNone/>
              <a:defRPr/>
            </a:pPr>
            <a:endParaRPr lang="ru-RU" b="1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Этимологические этюды –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i="1" dirty="0" smtClean="0"/>
              <a:t>это сочинения, </a:t>
            </a:r>
            <a:r>
              <a:rPr lang="ru-RU" b="1" dirty="0" smtClean="0"/>
              <a:t>написанию</a:t>
            </a:r>
            <a:r>
              <a:rPr lang="ru-RU" b="1" i="1" dirty="0" smtClean="0"/>
              <a:t> которых</a:t>
            </a:r>
            <a:r>
              <a:rPr lang="ru-RU" b="1" dirty="0" smtClean="0"/>
              <a:t> предшествует </a:t>
            </a:r>
            <a:r>
              <a:rPr lang="ru-RU" b="1" dirty="0" err="1" smtClean="0"/>
              <a:t>лингвокультурологическая</a:t>
            </a:r>
            <a:r>
              <a:rPr lang="ru-RU" b="1" dirty="0" smtClean="0"/>
              <a:t> задача на установление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 smtClean="0"/>
              <a:t>	внутренней формы слова. 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7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уровней развития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 учащихся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тексты 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28600" y="1905000"/>
            <a:ext cx="8915400" cy="4724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/>
              <a:t>нулевой уровень </a:t>
            </a:r>
            <a:r>
              <a:rPr lang="ru-RU" dirty="0" smtClean="0"/>
              <a:t>– репродуктивная, несамостоятельная деятельность, выполняемая с подсказкой; 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первый уровень </a:t>
            </a:r>
            <a:r>
              <a:rPr lang="ru-RU" dirty="0" smtClean="0"/>
              <a:t>– наличие знаний при недостаточном умении их применять, самостоятельная репродуктивная деятельность, выполняемая по образцу или по  алгоритму;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второй уровень </a:t>
            </a:r>
            <a:r>
              <a:rPr lang="ru-RU" dirty="0" smtClean="0"/>
              <a:t>– владение методами анализа, синтеза, сравнения, обобщения;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третий уровень </a:t>
            </a:r>
            <a:r>
              <a:rPr lang="ru-RU" dirty="0" smtClean="0"/>
              <a:t>– творческая деятельность – хорошее владение лингвистическими умениями, осмысление деятельности, самооценка, рефлексия%.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7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уровней развития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 через тексты 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685800" y="1447800"/>
          <a:ext cx="6858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90800" y="5486400"/>
            <a:ext cx="304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53000" y="4267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14800" y="26670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2800" y="31242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Проект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7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b="1" smtClean="0"/>
              <a:t>«Развивающая речевая среда 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/>
              <a:t>как средство формирования 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/>
              <a:t>основных компетенций 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/>
              <a:t>учащихся»</a:t>
            </a:r>
          </a:p>
          <a:p>
            <a:endParaRPr lang="ru-RU" smtClean="0"/>
          </a:p>
          <a:p>
            <a:r>
              <a:rPr lang="ru-RU" b="1" smtClean="0"/>
              <a:t>Цель – раскрытие методологической основы социализации личности школьника средствами развития речи.</a:t>
            </a:r>
          </a:p>
        </p:txBody>
      </p:sp>
      <p:pic>
        <p:nvPicPr>
          <p:cNvPr id="29700" name="Picture 2" descr="C:\Documents and Settings\Ray\Рабочий стол\Библиотека\картинки\книги\otkritka-1_sentyabrya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524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Проект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7239000" cy="47037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b="1" smtClean="0"/>
              <a:t>«Культуроведческая функция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/>
              <a:t>русского языка 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/>
              <a:t>как средство приобщения 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/>
              <a:t>к национальной культуре»</a:t>
            </a:r>
          </a:p>
          <a:p>
            <a:endParaRPr lang="ru-RU" smtClean="0"/>
          </a:p>
          <a:p>
            <a:r>
              <a:rPr lang="ru-RU" b="1" smtClean="0"/>
              <a:t>Цель – раскрытие основных методов работы учителя по формированию навыков работы с произведениями искусства.</a:t>
            </a:r>
          </a:p>
        </p:txBody>
      </p:sp>
      <p:pic>
        <p:nvPicPr>
          <p:cNvPr id="30724" name="Picture 2" descr="C:\Documents and Settings\Ray\Рабочий стол\Библиотека\картинки\книг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52400"/>
            <a:ext cx="2286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 smtClean="0">
                <a:solidFill>
                  <a:schemeClr val="tx1"/>
                </a:solidFill>
              </a:rPr>
              <a:t>Проект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04800" y="1609725"/>
            <a:ext cx="7620000" cy="48466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b="1" smtClean="0"/>
              <a:t>«Приемы формирования культуроведческой компетенции школьников 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/>
              <a:t>на основе текстов 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/>
              <a:t>художественной литературы»</a:t>
            </a:r>
          </a:p>
          <a:p>
            <a:endParaRPr lang="ru-RU" smtClean="0"/>
          </a:p>
          <a:p>
            <a:r>
              <a:rPr lang="ru-RU" b="1" smtClean="0"/>
              <a:t>Цель – развитие внутренней культуры школьников.</a:t>
            </a:r>
          </a:p>
        </p:txBody>
      </p:sp>
      <p:pic>
        <p:nvPicPr>
          <p:cNvPr id="31748" name="Picture 2" descr="C:\Documents and Settings\Ray\Рабочий стол\Библиотека\картинки\книги\25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52400"/>
            <a:ext cx="19050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0812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учителей: 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98062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20675"/>
            <a:ext cx="8686800" cy="822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компетентностей: 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411888"/>
              </p:ext>
            </p:extLst>
          </p:nvPr>
        </p:nvGraphicFramePr>
        <p:xfrm>
          <a:off x="457200" y="1600200"/>
          <a:ext cx="7620000" cy="45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7239000" cy="58467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spc="-15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</a:t>
            </a: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модели методического сопровождения формирования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</a:t>
            </a:r>
          </a:p>
          <a:p>
            <a:pPr eaLnBrk="1" hangingPunct="1"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sz="2800" b="1" i="1" spc="-15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 </a:t>
            </a: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формирования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в условиях гуманитарной системы образования.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</a:t>
            </a:r>
            <a:endParaRPr lang="ru-RU" i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457200"/>
            <a:ext cx="8382000" cy="62484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формирования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 учителя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гуманитарной системы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будет эффективным, 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будет осуществляться на основе: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использования в методической работе активных методов работы,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стимулирования развития информационной культуры учителя,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развития гуманитарного мышления учителя,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развития коммуникативной компетенции учителя.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7239000" cy="914399"/>
          </a:xfrm>
        </p:spPr>
        <p:txBody>
          <a:bodyPr/>
          <a:lstStyle/>
          <a:p>
            <a:pPr eaLnBrk="1" hangingPunct="1">
              <a:defRPr/>
            </a:pP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133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состояние исследуемой проблемы в имеющейся педагогической теории и практике, выделить понятийный аппарат исследования;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раскрыть содержание и структуру понятия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компетентностей;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выделить и обосновать комплекс педагогических условий формирования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компетентностей;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 критерии и показатели уровня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</a:t>
            </a:r>
          </a:p>
          <a:p>
            <a:pPr eaLnBrk="1" hangingPunct="1"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Культуроведческие</a:t>
            </a: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компетентности </a:t>
            </a: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endParaRPr lang="ru-RU" i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" y="1143000"/>
            <a:ext cx="7924800" cy="5313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сформированное качество личности, позволяющее субъекту: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    ощущать себя объектом культурно-исторического процесса;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    быть широко образованным, иметь познания в разнообразных областях науки и искусства;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    понимать закономерности развития культуры как процесса по созданию, сохранению и трансляции общечеловеческих ценностей;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    общаться в современном мире, оперируя реалиями, обычаями, образами не только своего народа, но и других народов Земли.</a:t>
            </a:r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924800" cy="898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условия  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культуроведческих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компетентностей</a:t>
            </a:r>
            <a:r>
              <a:rPr lang="ru-RU" sz="2800" i="1" dirty="0" smtClean="0">
                <a:solidFill>
                  <a:schemeClr val="tx1"/>
                </a:solidFill>
              </a:rPr>
              <a:t>: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5084763"/>
          </a:xfrm>
        </p:spPr>
        <p:txBody>
          <a:bodyPr/>
          <a:lstStyle/>
          <a:p>
            <a:r>
              <a:rPr lang="ru-RU" b="1" smtClean="0"/>
              <a:t>потребность учителя в использовании культурологического подхода; </a:t>
            </a:r>
          </a:p>
          <a:p>
            <a:pPr>
              <a:buFont typeface="Wingdings 2" pitchFamily="18" charset="2"/>
              <a:buNone/>
            </a:pPr>
            <a:endParaRPr lang="ru-RU" sz="800" b="1" smtClean="0"/>
          </a:p>
          <a:p>
            <a:r>
              <a:rPr lang="ru-RU" b="1" smtClean="0"/>
              <a:t>разработка методического обеспечения образовательного процесса; </a:t>
            </a:r>
          </a:p>
          <a:p>
            <a:pPr>
              <a:buFont typeface="Wingdings 2" pitchFamily="18" charset="2"/>
              <a:buNone/>
            </a:pPr>
            <a:endParaRPr lang="ru-RU" sz="800" b="1" smtClean="0"/>
          </a:p>
          <a:p>
            <a:r>
              <a:rPr lang="ru-RU" b="1" smtClean="0"/>
              <a:t>использование активных деятельностных методов работы;</a:t>
            </a:r>
          </a:p>
          <a:p>
            <a:pPr>
              <a:buFont typeface="Wingdings 2" pitchFamily="18" charset="2"/>
              <a:buNone/>
            </a:pPr>
            <a:endParaRPr lang="ru-RU" sz="800" b="1" smtClean="0"/>
          </a:p>
          <a:p>
            <a:r>
              <a:rPr lang="ru-RU" b="1" smtClean="0"/>
              <a:t>организация творческой деятельности и применение разнообразных форм работы в профессиональной деятельности, обеспечение личной и профессиональной свободы учителей.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1\Desktop\учителя\DSCN0684.JPG"/>
          <p:cNvPicPr>
            <a:picLocks noChangeAspect="1" noChangeArrowheads="1"/>
          </p:cNvPicPr>
          <p:nvPr/>
        </p:nvPicPr>
        <p:blipFill>
          <a:blip r:embed="rId2"/>
          <a:srcRect l="5203" r="2856"/>
          <a:stretch>
            <a:fillRect/>
          </a:stretch>
        </p:blipFill>
        <p:spPr bwMode="auto">
          <a:xfrm>
            <a:off x="5105400" y="1524000"/>
            <a:ext cx="4038600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сформированности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информационной культуры: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391400" cy="4856163"/>
          </a:xfrm>
        </p:spPr>
        <p:txBody>
          <a:bodyPr/>
          <a:lstStyle/>
          <a:p>
            <a:r>
              <a:rPr lang="ru-RU" b="1" smtClean="0"/>
              <a:t>развитие информационного самосознания;</a:t>
            </a:r>
          </a:p>
          <a:p>
            <a:endParaRPr lang="ru-RU" sz="100" b="1" smtClean="0"/>
          </a:p>
          <a:p>
            <a:r>
              <a:rPr lang="ru-RU" b="1" smtClean="0"/>
              <a:t>развитость информационно-технологических навыков;</a:t>
            </a:r>
          </a:p>
          <a:p>
            <a:endParaRPr lang="ru-RU" sz="100" b="1" smtClean="0"/>
          </a:p>
          <a:p>
            <a:r>
              <a:rPr lang="ru-RU" b="1" smtClean="0"/>
              <a:t>творческая активность и самостоятельность;</a:t>
            </a:r>
          </a:p>
          <a:p>
            <a:endParaRPr lang="ru-RU" sz="100" b="1" smtClean="0"/>
          </a:p>
          <a:p>
            <a:r>
              <a:rPr lang="ru-RU" b="1" smtClean="0"/>
              <a:t>эмоциональное отношение к информационной деятельности;</a:t>
            </a:r>
          </a:p>
          <a:p>
            <a:endParaRPr lang="ru-RU" sz="100" b="1" smtClean="0"/>
          </a:p>
          <a:p>
            <a:r>
              <a:rPr lang="ru-RU" b="1" smtClean="0"/>
              <a:t>успешность и эффективность информационно-педагогической деятельности.</a:t>
            </a:r>
          </a:p>
          <a:p>
            <a:pPr eaLnBrk="1" hangingPunct="1"/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"/>
            <a:ext cx="74676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развития коммуникативной компетенции: </a:t>
            </a:r>
            <a:endParaRPr lang="ru-RU" i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08563"/>
          </a:xfrm>
        </p:spPr>
        <p:txBody>
          <a:bodyPr/>
          <a:lstStyle/>
          <a:p>
            <a:pPr eaLnBrk="1" hangingPunct="1"/>
            <a:r>
              <a:rPr lang="ru-RU" b="1" smtClean="0"/>
              <a:t>умение вести вербальный и невербальный обмен информацией, проводить диагностирование личных свойств и качеств собеседника; </a:t>
            </a:r>
          </a:p>
          <a:p>
            <a:pPr eaLnBrk="1" hangingPunct="1">
              <a:buFont typeface="Wingdings 2" pitchFamily="18" charset="2"/>
              <a:buNone/>
            </a:pPr>
            <a:endParaRPr lang="ru-RU" sz="800" b="1" smtClean="0"/>
          </a:p>
          <a:p>
            <a:pPr eaLnBrk="1" hangingPunct="1"/>
            <a:r>
              <a:rPr lang="ru-RU" b="1" smtClean="0"/>
              <a:t>умение вырабатывать стратегию, тактику и технику, взаимодействие с людьми, организовывать их совместную деятельность для достижения определенных социально значимых целей; </a:t>
            </a:r>
          </a:p>
          <a:p>
            <a:pPr eaLnBrk="1" hangingPunct="1">
              <a:buFont typeface="Wingdings 2" pitchFamily="18" charset="2"/>
              <a:buNone/>
            </a:pPr>
            <a:endParaRPr lang="ru-RU" sz="800" b="1" smtClean="0"/>
          </a:p>
          <a:p>
            <a:pPr eaLnBrk="1" hangingPunct="1"/>
            <a:r>
              <a:rPr lang="ru-RU" b="1" smtClean="0"/>
              <a:t>умение идентифицировать себя с собеседником, понимать, как он сам воспринимается партнером по общению и эмпатийно относится к нему.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353</TotalTime>
  <Words>936</Words>
  <Application>Microsoft Office PowerPoint</Application>
  <PresentationFormat>Экран (4:3)</PresentationFormat>
  <Paragraphs>181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Изящная</vt:lpstr>
      <vt:lpstr>Презентация PowerPoint</vt:lpstr>
      <vt:lpstr>Цель исследования </vt:lpstr>
      <vt:lpstr>Презентация PowerPoint</vt:lpstr>
      <vt:lpstr>Гипотеза:</vt:lpstr>
      <vt:lpstr>задачи:</vt:lpstr>
      <vt:lpstr>Культуроведческие                                    компетентности - </vt:lpstr>
      <vt:lpstr>педагогические условия  формирования культуроведческих компетентностей: </vt:lpstr>
      <vt:lpstr>Показатели сформированности информационной культуры:</vt:lpstr>
      <vt:lpstr>критерии развития коммуникативной компетенции: </vt:lpstr>
      <vt:lpstr>показатели развития коммуникативного компонента профкомпетентности учителя:</vt:lpstr>
      <vt:lpstr>Пути формирования культуроведческой компетенции у обучающихся:</vt:lpstr>
      <vt:lpstr>Презентация PowerPoint</vt:lpstr>
      <vt:lpstr>приёмы формирования культуроведческих знаний:</vt:lpstr>
      <vt:lpstr>прием парного логического определения: </vt:lpstr>
      <vt:lpstr>от слова к тексту,  от значения слова к образу (культурный концепт)</vt:lpstr>
      <vt:lpstr>Музейно-педагогическая программа  «Здравствуй, музей»</vt:lpstr>
      <vt:lpstr>Презентация PowerPoint</vt:lpstr>
      <vt:lpstr>Учитель должен помнить:</vt:lpstr>
      <vt:lpstr>Учитель должен помнить:</vt:lpstr>
      <vt:lpstr>Учитель должен помнить:</vt:lpstr>
      <vt:lpstr>Презентация PowerPoint</vt:lpstr>
      <vt:lpstr>диагностика уровней развития культуроведческих компетентностей учащихся через тексты </vt:lpstr>
      <vt:lpstr>диагностика уровней развития культуроведческих компетентностей учащихся через тексты </vt:lpstr>
      <vt:lpstr>Проект</vt:lpstr>
      <vt:lpstr>Проект</vt:lpstr>
      <vt:lpstr>Проект</vt:lpstr>
      <vt:lpstr>Диагностика сформированности культуроведческих компетентностей учителей: </vt:lpstr>
      <vt:lpstr>уровни сформированности культуроведческих компетентностей: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55</cp:revision>
  <cp:lastPrinted>1601-01-01T00:00:00Z</cp:lastPrinted>
  <dcterms:created xsi:type="dcterms:W3CDTF">2013-02-28T11:07:46Z</dcterms:created>
  <dcterms:modified xsi:type="dcterms:W3CDTF">2013-03-18T11:05:51Z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